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92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4" r:id="rId21"/>
    <p:sldId id="313" r:id="rId22"/>
    <p:sldId id="312" r:id="rId23"/>
    <p:sldId id="315" r:id="rId24"/>
    <p:sldId id="326" r:id="rId25"/>
    <p:sldId id="316" r:id="rId26"/>
    <p:sldId id="317" r:id="rId27"/>
    <p:sldId id="318" r:id="rId28"/>
    <p:sldId id="319" r:id="rId29"/>
    <p:sldId id="320" r:id="rId30"/>
    <p:sldId id="321" r:id="rId31"/>
    <p:sldId id="323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75090" autoAdjust="0"/>
  </p:normalViewPr>
  <p:slideViewPr>
    <p:cSldViewPr>
      <p:cViewPr varScale="1">
        <p:scale>
          <a:sx n="54" d="100"/>
          <a:sy n="54" d="100"/>
        </p:scale>
        <p:origin x="-16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BA5FD-F331-4B3C-8A4E-50DA00558D5B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9287C-1477-45D0-944E-47AD40D88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122F-0A0D-4A6C-B8CF-2A22E62852F5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D1DA50C-F75C-42E9-95A9-2F80D00E70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122F-0A0D-4A6C-B8CF-2A22E62852F5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A50C-F75C-42E9-95A9-2F80D00E70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122F-0A0D-4A6C-B8CF-2A22E62852F5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A50C-F75C-42E9-95A9-2F80D00E70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300">
              <a:solidFill>
                <a:srgbClr val="7B7890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301625" y="1524000"/>
            <a:ext cx="8534400" cy="4598988"/>
          </a:xfrm>
          <a:prstGeom prst="rect">
            <a:avLst/>
          </a:prstGeom>
        </p:spPr>
        <p:txBody>
          <a:bodyPr/>
          <a:lstStyle/>
          <a:p>
            <a:pPr marL="273050" indent="-27305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endParaRPr lang="ru-RU" sz="2700">
              <a:latin typeface="Century Gothic" pitchFamily="34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122F-0A0D-4A6C-B8CF-2A22E62852F5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D1DA50C-F75C-42E9-95A9-2F80D00E70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122F-0A0D-4A6C-B8CF-2A22E62852F5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A50C-F75C-42E9-95A9-2F80D00E70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122F-0A0D-4A6C-B8CF-2A22E62852F5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A50C-F75C-42E9-95A9-2F80D00E70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122F-0A0D-4A6C-B8CF-2A22E62852F5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D1DA50C-F75C-42E9-95A9-2F80D00E70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122F-0A0D-4A6C-B8CF-2A22E62852F5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A50C-F75C-42E9-95A9-2F80D00E70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122F-0A0D-4A6C-B8CF-2A22E62852F5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A50C-F75C-42E9-95A9-2F80D00E70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122F-0A0D-4A6C-B8CF-2A22E62852F5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A50C-F75C-42E9-95A9-2F80D00E70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122F-0A0D-4A6C-B8CF-2A22E62852F5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A50C-F75C-42E9-95A9-2F80D00E70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006122F-0A0D-4A6C-B8CF-2A22E62852F5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D1DA50C-F75C-42E9-95A9-2F80D00E70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yandex.ru/images/search?p=1&amp;source=wiz&amp;text=%D0%B2%D0%BD%D0%B5%D1%83%D1%80%D0%BE%D1%87%D0%BD%D0%B0%D1%8F%20%D0%B4%D0%B5%D1%8F%D1%82%D0%B5%D0%BB%D1%8C%D0%BD%D0%BE%D1%81%D1%82%D1%8C%20%D0%B2%20%D0%B3%D0%BE%D1%81%D1%82%D1%8F%D1%85%20%D1%83%20%D1%81%D0%BA%D0%B0%D0%B7%D0%BA%D0%B8%20%D0%B8%D0%B7%20%D0%BE%D0%BF%D1%8B%D1%82%D0%B0%20%D1%80%D0%B0%D0%B1%D0%BE%D1%82%D1%8B&amp;pos=54&amp;rpt=simage&amp;img_url=https://schuc123.mskobr.ru/images/slide_1.jpg&amp;lr=15&amp;stype=image&amp;rlt_url=https://ds04.infourok.ru/uploads/ex/0bff/000b1c06-a4944fc6/640/img19.jp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&#1050;&#1072;&#1090;&#1077;&#1088;&#1080;&#1085;&#1072;/1.doc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omsk.old.kp.ru/readyimages/322554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4853411"/>
            <a:ext cx="5275312" cy="879845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Учитель начальных классов «МБОУ СОШ№2 г. Суворова»</a:t>
            </a:r>
            <a:br>
              <a:rPr lang="ru-RU" sz="2200" dirty="0" smtClean="0"/>
            </a:br>
            <a:r>
              <a:rPr lang="ru-RU" sz="2200" dirty="0" smtClean="0"/>
              <a:t>Серёгина  Ольга  Ивановна</a:t>
            </a:r>
            <a:br>
              <a:rPr lang="ru-RU" sz="22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692696"/>
            <a:ext cx="8458200" cy="2160240"/>
          </a:xfrm>
        </p:spPr>
        <p:txBody>
          <a:bodyPr/>
          <a:lstStyle/>
          <a:p>
            <a:r>
              <a:rPr lang="ru-RU" sz="3200" dirty="0" smtClean="0"/>
              <a:t>Внеурочная деятельность в начальной школе.   Особенности организации, выбора материала и форм проведения внеурочной деятельности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90000"/>
                  </a:schemeClr>
                </a:solidFill>
              </a:rPr>
              <a:t>Оптимизационная модель</a:t>
            </a:r>
          </a:p>
        </p:txBody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424863" cy="4924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smtClean="0"/>
              <a:t>Модель внеурочной деятельности на основе оптимизации всех внутренних ресурсов образовательного учреждения предполагает, что в ее реализации принимают участие все педагогические работники данного учреждения: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i="1" smtClean="0"/>
              <a:t>учителя, педагог-организатор, социальный педагог, педагог-психолог, учитель-дефектолог, учитель-логопед, воспитатель, старший вожатый, тьютор и другие</a:t>
            </a:r>
            <a:r>
              <a:rPr lang="ru-RU" sz="2800" b="1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b="1" dirty="0" err="1" smtClean="0">
                <a:solidFill>
                  <a:schemeClr val="accent1">
                    <a:lumMod val="90000"/>
                  </a:schemeClr>
                </a:solidFill>
              </a:rPr>
              <a:t>Инновационно</a:t>
            </a:r>
            <a:r>
              <a:rPr lang="ru-RU" sz="3200" b="1" dirty="0" smtClean="0">
                <a:solidFill>
                  <a:schemeClr val="accent1">
                    <a:lumMod val="90000"/>
                  </a:schemeClr>
                </a:solidFill>
              </a:rPr>
              <a:t>- образовательная модель</a:t>
            </a:r>
          </a:p>
        </p:txBody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205038"/>
            <a:ext cx="8229600" cy="3886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smtClean="0"/>
              <a:t>опирается на деятельность инновационной (экспериментальной, пилотной, внедренческой) площадки федерального, регионального, муниципального или институционального уровня, которая существует в образовательном учреждении.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12" name="Rectangle 28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476250"/>
            <a:ext cx="8229600" cy="698500"/>
          </a:xfrm>
        </p:spPr>
        <p:txBody>
          <a:bodyPr anchor="ctr">
            <a:normAutofit fontScale="90000"/>
          </a:bodyPr>
          <a:lstStyle/>
          <a:p>
            <a:pPr eaLnBrk="1" hangingPunct="1"/>
            <a:r>
              <a:rPr lang="ru-RU" sz="1400" b="1" smtClean="0">
                <a:latin typeface="Times New Roman" pitchFamily="18" charset="0"/>
              </a:rPr>
              <a:t/>
            </a:r>
            <a:br>
              <a:rPr lang="ru-RU" sz="1400" b="1" smtClean="0">
                <a:latin typeface="Times New Roman" pitchFamily="18" charset="0"/>
              </a:rPr>
            </a:br>
            <a:r>
              <a:rPr lang="ru-RU" sz="1700" b="1" smtClean="0">
                <a:solidFill>
                  <a:srgbClr val="0000CC"/>
                </a:solidFill>
                <a:latin typeface="Times New Roman" pitchFamily="18" charset="0"/>
              </a:rPr>
              <a:t>ВНЕУРОЧНАЯ ДЕЯТЕЛЬНОСТЬ</a:t>
            </a:r>
            <a:r>
              <a:rPr lang="ru-RU" sz="1700" b="1" smtClean="0">
                <a:latin typeface="Times New Roman" pitchFamily="18" charset="0"/>
              </a:rPr>
              <a:t/>
            </a:r>
            <a:br>
              <a:rPr lang="ru-RU" sz="1700" b="1" smtClean="0">
                <a:latin typeface="Times New Roman" pitchFamily="18" charset="0"/>
              </a:rPr>
            </a:br>
            <a:endParaRPr lang="ru-RU" sz="1700" b="1" smtClean="0"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0825" y="1196975"/>
          <a:ext cx="8712200" cy="5500688"/>
        </p:xfrm>
        <a:graphic>
          <a:graphicData uri="http://schemas.openxmlformats.org/drawingml/2006/table">
            <a:tbl>
              <a:tblPr/>
              <a:tblGrid>
                <a:gridCol w="4356100"/>
                <a:gridCol w="4356100"/>
              </a:tblGrid>
              <a:tr h="536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НАПРАВЛЕНИЯ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ДЕЯТЕЛЬНОСТИ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64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</a:t>
                      </a:r>
                      <a:r>
                        <a:rPr kumimoji="0" lang="ru-RU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Спортивно-оздоровительное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Общекультурное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Общеинтеллектуальное</a:t>
                      </a:r>
                      <a:r>
                        <a:rPr kumimoji="0" lang="ru-RU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Духовно-нравственное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Социальное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Игровая;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Познавательная;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Проблемно-ценностное общение;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Досугово-развлекательная деятельность (досуговое общение);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Художественное творчество;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Социальное творчество (социально преобразующая добровольческая деятельность);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Техническое творчество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Трудовая (производственная) деятельность;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Спортивно-оздоровительная деятельность;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itchFamily="18" charset="2"/>
                        <a:buChar char="Ø"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818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Туристско-краеведческая деятельность.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620000" cy="304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Формы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7848600" cy="525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экскурсии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 кружки , клубы , творческие мастерские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секции , студии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конференции 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диспуты 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школьные научные общества 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олимпиады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соревнования 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поисковые и научные исследования 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социальные проекты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общественно полезные практики и др. 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театр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dirty="0" smtClean="0"/>
              <a:t> </a:t>
            </a:r>
            <a:endParaRPr lang="ru-RU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916832"/>
            <a:ext cx="8686800" cy="1512168"/>
          </a:xfrm>
        </p:spPr>
        <p:txBody>
          <a:bodyPr rtlCol="0"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ВОСПИТАТЕЛЬНЫЕ РЕЗУЛЬТАТЫ И ЭФФЕКТЫ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ВНЕУРОЧНОЙ ДЕЯТЕЛЬНОСТИ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Воспитательный результат внеурочной деятельности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– непосредственное духовно-нравственное </a:t>
            </a:r>
            <a:r>
              <a:rPr lang="ru-RU" sz="2800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приобретение ребенка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благодаря его участию в том или ином виде внеурочной деятельности. </a:t>
            </a:r>
            <a:b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Воспитательный эффект внеурочной деятельности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влияние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того или иного духовно-нравственного </a:t>
            </a:r>
            <a:r>
              <a:rPr lang="ru-RU" sz="2800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приобретения  на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процесс развития личности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ребенка (</a:t>
            </a:r>
            <a:r>
              <a:rPr lang="ru-RU" sz="28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последствие результата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b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C:\Users\Ольга Ивановна\Desktop\всё\фото\DCIM\133_FUJI\DSCF31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581128"/>
            <a:ext cx="3600400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УРОВНИ ВОСПИТАТЕЛЬНЫХ РЕЗУЛЬТАТОВ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5" name="AutoShape 14"/>
          <p:cNvSpPr>
            <a:spLocks noGrp="1" noChangeArrowheads="1"/>
          </p:cNvSpPr>
          <p:nvPr>
            <p:ph idx="1"/>
          </p:nvPr>
        </p:nvSpPr>
        <p:spPr>
          <a:xfrm>
            <a:off x="0" y="1196975"/>
            <a:ext cx="3429000" cy="1151905"/>
          </a:xfrm>
          <a:custGeom>
            <a:avLst/>
            <a:gdLst>
              <a:gd name="G0" fmla="+- 19889 0 0"/>
              <a:gd name="G1" fmla="+- 3124 0 0"/>
              <a:gd name="G2" fmla="+- 21600 0 3124"/>
              <a:gd name="G3" fmla="+- 10800 0 3124"/>
              <a:gd name="G4" fmla="+- 21600 0 19889"/>
              <a:gd name="G5" fmla="*/ G4 G3 10800"/>
              <a:gd name="G6" fmla="+- 21600 0 G5"/>
              <a:gd name="T0" fmla="*/ 19889 w 21600"/>
              <a:gd name="T1" fmla="*/ 0 h 21600"/>
              <a:gd name="T2" fmla="*/ 0 w 21600"/>
              <a:gd name="T3" fmla="*/ 10800 h 21600"/>
              <a:gd name="T4" fmla="*/ 1988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889" y="0"/>
                </a:moveTo>
                <a:lnTo>
                  <a:pt x="19889" y="3124"/>
                </a:lnTo>
                <a:lnTo>
                  <a:pt x="3375" y="3124"/>
                </a:lnTo>
                <a:lnTo>
                  <a:pt x="3375" y="18476"/>
                </a:lnTo>
                <a:lnTo>
                  <a:pt x="19889" y="18476"/>
                </a:lnTo>
                <a:lnTo>
                  <a:pt x="1988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124"/>
                </a:moveTo>
                <a:lnTo>
                  <a:pt x="1350" y="18476"/>
                </a:lnTo>
                <a:lnTo>
                  <a:pt x="2700" y="18476"/>
                </a:lnTo>
                <a:lnTo>
                  <a:pt x="2700" y="3124"/>
                </a:lnTo>
                <a:close/>
              </a:path>
              <a:path w="21600" h="21600">
                <a:moveTo>
                  <a:pt x="0" y="3124"/>
                </a:moveTo>
                <a:lnTo>
                  <a:pt x="0" y="18476"/>
                </a:lnTo>
                <a:lnTo>
                  <a:pt x="675" y="18476"/>
                </a:lnTo>
                <a:lnTo>
                  <a:pt x="675" y="3124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FF0000"/>
                </a:solidFill>
              </a:rPr>
              <a:t>знает и понимает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</a:rPr>
              <a:t>общественную жизнь</a:t>
            </a: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0" y="3286125"/>
            <a:ext cx="4284663" cy="1000125"/>
          </a:xfrm>
          <a:custGeom>
            <a:avLst/>
            <a:gdLst>
              <a:gd name="G0" fmla="+- 19889 0 0"/>
              <a:gd name="G1" fmla="+- 3124 0 0"/>
              <a:gd name="G2" fmla="+- 21600 0 3124"/>
              <a:gd name="G3" fmla="+- 10800 0 3124"/>
              <a:gd name="G4" fmla="+- 21600 0 19889"/>
              <a:gd name="G5" fmla="*/ G4 G3 10800"/>
              <a:gd name="G6" fmla="+- 21600 0 G5"/>
              <a:gd name="T0" fmla="*/ 19889 w 21600"/>
              <a:gd name="T1" fmla="*/ 0 h 21600"/>
              <a:gd name="T2" fmla="*/ 0 w 21600"/>
              <a:gd name="T3" fmla="*/ 10800 h 21600"/>
              <a:gd name="T4" fmla="*/ 1988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889" y="0"/>
                </a:moveTo>
                <a:lnTo>
                  <a:pt x="19889" y="3124"/>
                </a:lnTo>
                <a:lnTo>
                  <a:pt x="3375" y="3124"/>
                </a:lnTo>
                <a:lnTo>
                  <a:pt x="3375" y="18476"/>
                </a:lnTo>
                <a:lnTo>
                  <a:pt x="19889" y="18476"/>
                </a:lnTo>
                <a:lnTo>
                  <a:pt x="1988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124"/>
                </a:moveTo>
                <a:lnTo>
                  <a:pt x="1350" y="18476"/>
                </a:lnTo>
                <a:lnTo>
                  <a:pt x="2700" y="18476"/>
                </a:lnTo>
                <a:lnTo>
                  <a:pt x="2700" y="3124"/>
                </a:lnTo>
                <a:close/>
              </a:path>
              <a:path w="21600" h="21600">
                <a:moveTo>
                  <a:pt x="0" y="3124"/>
                </a:moveTo>
                <a:lnTo>
                  <a:pt x="0" y="18476"/>
                </a:lnTo>
                <a:lnTo>
                  <a:pt x="675" y="18476"/>
                </a:lnTo>
                <a:lnTo>
                  <a:pt x="675" y="3124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FF0000"/>
                </a:solidFill>
                <a:latin typeface="+mn-lt"/>
                <a:cs typeface="+mn-cs"/>
              </a:rPr>
              <a:t>ценит </a:t>
            </a:r>
            <a:r>
              <a:rPr lang="ru-RU" sz="2400" b="1" dirty="0">
                <a:solidFill>
                  <a:srgbClr val="FF0000"/>
                </a:solidFill>
                <a:latin typeface="+mn-lt"/>
                <a:cs typeface="+mn-cs"/>
              </a:rPr>
              <a:t>общественную жизнь</a:t>
            </a: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0" y="4714875"/>
            <a:ext cx="4786313" cy="1214438"/>
          </a:xfrm>
          <a:custGeom>
            <a:avLst/>
            <a:gdLst>
              <a:gd name="G0" fmla="+- 19889 0 0"/>
              <a:gd name="G1" fmla="+- 3124 0 0"/>
              <a:gd name="G2" fmla="+- 21600 0 3124"/>
              <a:gd name="G3" fmla="+- 10800 0 3124"/>
              <a:gd name="G4" fmla="+- 21600 0 19889"/>
              <a:gd name="G5" fmla="*/ G4 G3 10800"/>
              <a:gd name="G6" fmla="+- 21600 0 G5"/>
              <a:gd name="T0" fmla="*/ 19889 w 21600"/>
              <a:gd name="T1" fmla="*/ 0 h 21600"/>
              <a:gd name="T2" fmla="*/ 0 w 21600"/>
              <a:gd name="T3" fmla="*/ 10800 h 21600"/>
              <a:gd name="T4" fmla="*/ 1988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889" y="0"/>
                </a:moveTo>
                <a:lnTo>
                  <a:pt x="19889" y="3124"/>
                </a:lnTo>
                <a:lnTo>
                  <a:pt x="3375" y="3124"/>
                </a:lnTo>
                <a:lnTo>
                  <a:pt x="3375" y="18476"/>
                </a:lnTo>
                <a:lnTo>
                  <a:pt x="19889" y="18476"/>
                </a:lnTo>
                <a:lnTo>
                  <a:pt x="1988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124"/>
                </a:moveTo>
                <a:lnTo>
                  <a:pt x="1350" y="18476"/>
                </a:lnTo>
                <a:lnTo>
                  <a:pt x="2700" y="18476"/>
                </a:lnTo>
                <a:lnTo>
                  <a:pt x="2700" y="3124"/>
                </a:lnTo>
                <a:close/>
              </a:path>
              <a:path w="21600" h="21600">
                <a:moveTo>
                  <a:pt x="0" y="3124"/>
                </a:moveTo>
                <a:lnTo>
                  <a:pt x="0" y="18476"/>
                </a:lnTo>
                <a:lnTo>
                  <a:pt x="675" y="18476"/>
                </a:lnTo>
                <a:lnTo>
                  <a:pt x="675" y="3124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FF0000"/>
                </a:solidFill>
                <a:latin typeface="+mn-lt"/>
                <a:cs typeface="+mn-cs"/>
              </a:rPr>
              <a:t>самостоятельно действует</a:t>
            </a:r>
            <a:r>
              <a:rPr lang="ru-RU" sz="2400" b="1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+mn-lt"/>
                <a:cs typeface="+mn-cs"/>
              </a:rPr>
              <a:t>в общественной жизни</a:t>
            </a:r>
            <a:endParaRPr lang="ru-RU" sz="32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43438" y="785813"/>
            <a:ext cx="4286250" cy="1922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Первый уровень результатов 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приобретение школьником социальных знаний (об общественных нормах, об устройстве общества, о социально одобряемых и неодобряемых формах поведения в обществе и т.п.), понимания социальной реальности и повседневной жизни.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5" y="2852738"/>
            <a:ext cx="4178300" cy="1655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Второй уровень результатов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позитивных отношений школьника к базовым ценностям общества (человек, семья, Отечество, природа, мир, знания, труд, культура), ценностного отношения к социальной реальности в целом.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932363" y="4652963"/>
            <a:ext cx="4211637" cy="18716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Третий уровень результатов 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получение школьником опыта самостоятельного социального действия. «Действие для людей и на людях»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5013176"/>
            <a:ext cx="6624736" cy="5222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Кружок     « В гостях  у сказки»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95736" y="5533218"/>
            <a:ext cx="4896544" cy="768350"/>
          </a:xfrm>
        </p:spPr>
        <p:txBody>
          <a:bodyPr>
            <a:noAutofit/>
          </a:bodyPr>
          <a:lstStyle/>
          <a:p>
            <a:r>
              <a:rPr lang="ru-RU" sz="1800" dirty="0" smtClean="0"/>
              <a:t>духовно-нравственное направление</a:t>
            </a:r>
          </a:p>
          <a:p>
            <a:r>
              <a:rPr lang="ru-RU" sz="1800" dirty="0" smtClean="0"/>
              <a:t> </a:t>
            </a:r>
          </a:p>
          <a:p>
            <a:r>
              <a:rPr lang="ru-RU" sz="1800" dirty="0" smtClean="0"/>
              <a:t>Программа рассчитана  на 4 года</a:t>
            </a:r>
          </a:p>
          <a:p>
            <a:r>
              <a:rPr lang="ru-RU" sz="1800" dirty="0" smtClean="0"/>
              <a:t> </a:t>
            </a:r>
            <a:endParaRPr lang="ru-RU" sz="1800" dirty="0"/>
          </a:p>
        </p:txBody>
      </p:sp>
      <p:pic>
        <p:nvPicPr>
          <p:cNvPr id="68610" name="Picture 2" descr="https://pandia.ru/text/80/598/images/img1_1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4211" r="4211"/>
          <a:stretch>
            <a:fillRect/>
          </a:stretch>
        </p:blipFill>
        <p:spPr bwMode="auto">
          <a:xfrm>
            <a:off x="3419872" y="620688"/>
            <a:ext cx="50292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>Программа данного курса позволяет показать учащимся, как увлекателен, разнообразен, неисчерпаем мир слова, мир русской литературы. Это имеет большое значение для формирования подлинных познавательных интересов как основы учебной деятельности. В процессе изучения литературного чтения школьники могут увидеть “волшебство знакомых слов”; понять, что обычные слова достойны изучения и внимания. Воспитание интереса к народным сказкам должно пробуждать у учащихся стремление расширять свои знания по литературному чтению, совершенствовать свою речь.</a:t>
            </a:r>
          </a:p>
          <a:p>
            <a:endParaRPr lang="ru-RU" sz="1600" dirty="0"/>
          </a:p>
        </p:txBody>
      </p:sp>
      <p:pic>
        <p:nvPicPr>
          <p:cNvPr id="70658" name="Picture 2" descr="C:\Users\Ольга Ивановна\Desktop\рмо\P11807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5688" y="609600"/>
            <a:ext cx="5099074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Принципы</a:t>
            </a:r>
            <a:r>
              <a:rPr lang="ru-RU" dirty="0" smtClean="0"/>
              <a:t> </a:t>
            </a:r>
            <a:r>
              <a:rPr lang="ru-RU" b="1" dirty="0" smtClean="0"/>
              <a:t>интегрированного курса: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3100" dirty="0" smtClean="0"/>
              <a:t>Интегрированный курс предусматривает  такие виды деятельности как, чтение, слушание, рисование, лепка, конструирование, ролевая игра, инсценировка, спектакли </a:t>
            </a:r>
          </a:p>
          <a:p>
            <a:r>
              <a:rPr lang="ru-RU" sz="3100" dirty="0" smtClean="0"/>
              <a:t>- интеграция;</a:t>
            </a:r>
          </a:p>
          <a:p>
            <a:r>
              <a:rPr lang="ru-RU" sz="3100" dirty="0" smtClean="0"/>
              <a:t>- систематичность;</a:t>
            </a:r>
          </a:p>
          <a:p>
            <a:r>
              <a:rPr lang="ru-RU" sz="3100" dirty="0" smtClean="0"/>
              <a:t>- наглядность;  </a:t>
            </a:r>
          </a:p>
          <a:p>
            <a:r>
              <a:rPr lang="ru-RU" sz="3100" dirty="0" smtClean="0"/>
              <a:t>- </a:t>
            </a:r>
            <a:r>
              <a:rPr lang="ru-RU" sz="3100" dirty="0" err="1" smtClean="0"/>
              <a:t>деятельностный</a:t>
            </a:r>
            <a:r>
              <a:rPr lang="ru-RU" sz="3100" dirty="0" smtClean="0"/>
              <a:t> подход;</a:t>
            </a:r>
          </a:p>
          <a:p>
            <a:r>
              <a:rPr lang="ru-RU" sz="3100" dirty="0" smtClean="0"/>
              <a:t>- личностно-ориентированный подход. </a:t>
            </a:r>
          </a:p>
          <a:p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1682" name="Picture 2" descr="C:\Users\Ольга Ивановна\Desktop\рмо\DSCF05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97253"/>
            <a:ext cx="4343400" cy="4530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Формы проведения занятий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Беседа, рассказ учителя.</a:t>
            </a:r>
          </a:p>
          <a:p>
            <a:r>
              <a:rPr lang="ru-RU" dirty="0" smtClean="0"/>
              <a:t>Слушание.</a:t>
            </a:r>
          </a:p>
          <a:p>
            <a:r>
              <a:rPr lang="ru-RU" dirty="0" smtClean="0"/>
              <a:t>Различные виды чтения.</a:t>
            </a:r>
          </a:p>
          <a:p>
            <a:r>
              <a:rPr lang="ru-RU" dirty="0" smtClean="0"/>
              <a:t>Озвучивание героев, пантомима, инсценировка.</a:t>
            </a:r>
          </a:p>
          <a:p>
            <a:r>
              <a:rPr lang="ru-RU" dirty="0" smtClean="0"/>
              <a:t>Устный журнал, театрализация.</a:t>
            </a:r>
          </a:p>
          <a:p>
            <a:r>
              <a:rPr lang="ru-RU" dirty="0" smtClean="0"/>
              <a:t>Лепка из пластилина, соленого теста, глины.</a:t>
            </a:r>
          </a:p>
          <a:p>
            <a:r>
              <a:rPr lang="ru-RU" dirty="0" smtClean="0"/>
              <a:t>Иллюстрирование с помощью рисования, аппликаций.</a:t>
            </a:r>
          </a:p>
          <a:p>
            <a:r>
              <a:rPr lang="ru-RU" dirty="0" smtClean="0"/>
              <a:t>Конкурсы, викторины.</a:t>
            </a:r>
          </a:p>
          <a:p>
            <a:r>
              <a:rPr lang="ru-RU" dirty="0" smtClean="0"/>
              <a:t>Творческая работа: составление сказок, загадок, ребусов, создание книжек-малышек.</a:t>
            </a:r>
          </a:p>
          <a:p>
            <a:endParaRPr lang="ru-RU" dirty="0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84784"/>
            <a:ext cx="43434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smtClean="0">
                <a:solidFill>
                  <a:srgbClr val="FF0000"/>
                </a:solidFill>
              </a:rPr>
              <a:t>Внеучебная (внеурочная) деятельность</a:t>
            </a:r>
          </a:p>
        </p:txBody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/>
              <a:t>                              -это</a:t>
            </a:r>
          </a:p>
          <a:p>
            <a:pPr algn="ctr" eaLnBrk="1" hangingPunct="1">
              <a:buFontTx/>
              <a:buNone/>
            </a:pPr>
            <a:r>
              <a:rPr lang="ru-RU" b="1" dirty="0" smtClean="0"/>
              <a:t>  образовательная деятельность, осуществляемая в формах, отличных от классно-урочной, и направленная на достижение планируемых результатов освоения основной образовательной программы начального общего образования.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практические занятия с элементами игр и игровых элементов, дидактических и раздаточных материалов, сказок.</a:t>
            </a:r>
          </a:p>
          <a:p>
            <a:pPr lvl="0"/>
            <a:r>
              <a:rPr lang="ru-RU" dirty="0" smtClean="0"/>
              <a:t>анализ и просмотр текста сказок;</a:t>
            </a:r>
          </a:p>
          <a:p>
            <a:pPr lvl="0"/>
            <a:r>
              <a:rPr lang="ru-RU" dirty="0" smtClean="0"/>
              <a:t>самостоятельная работа (индивидуальная и групповая) при выполнении различных заданий и проектов.</a:t>
            </a:r>
          </a:p>
          <a:p>
            <a:endParaRPr lang="ru-RU" dirty="0"/>
          </a:p>
        </p:txBody>
      </p:sp>
      <p:pic>
        <p:nvPicPr>
          <p:cNvPr id="737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052736"/>
            <a:ext cx="4343400" cy="453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/>
              <a:t>Межпредметные</a:t>
            </a:r>
            <a:r>
              <a:rPr lang="ru-RU" i="1" dirty="0" smtClean="0"/>
              <a:t> связи на занятиях: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с уроками литературного чтения: слушание и различные виды чтения, пересказ, </a:t>
            </a:r>
            <a:r>
              <a:rPr lang="ru-RU" dirty="0" err="1" smtClean="0"/>
              <a:t>инсценирование</a:t>
            </a:r>
            <a:r>
              <a:rPr lang="ru-RU" dirty="0" smtClean="0"/>
              <a:t>; </a:t>
            </a:r>
          </a:p>
          <a:p>
            <a:r>
              <a:rPr lang="ru-RU" dirty="0" smtClean="0"/>
              <a:t>с уроками изобразительного искусства: иллюстрирование сказок, оформление книжек-самоделок и других творческих  работ, участие в выставках рисунков при защите проектов; </a:t>
            </a:r>
          </a:p>
          <a:p>
            <a:r>
              <a:rPr lang="ru-RU" dirty="0" smtClean="0"/>
              <a:t>с уроками технологии: изготовление поделок к сказкам, различных элементов по темам проектов.</a:t>
            </a:r>
          </a:p>
          <a:p>
            <a:endParaRPr lang="ru-RU" dirty="0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00808"/>
            <a:ext cx="417227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900" b="1" dirty="0" smtClean="0"/>
              <a:t>Основное содержание курса</a:t>
            </a:r>
          </a:p>
          <a:p>
            <a:endParaRPr lang="ru-RU" b="1" dirty="0" smtClean="0"/>
          </a:p>
          <a:p>
            <a:pPr>
              <a:buFont typeface="Arial" pitchFamily="34" charset="0"/>
              <a:buChar char="•"/>
            </a:pPr>
            <a:r>
              <a:rPr lang="ru-RU" sz="2600" b="1" dirty="0" smtClean="0"/>
              <a:t>Русские народные сказки</a:t>
            </a:r>
          </a:p>
          <a:p>
            <a:pPr>
              <a:buFont typeface="Arial" pitchFamily="34" charset="0"/>
              <a:buChar char="•"/>
            </a:pPr>
            <a:r>
              <a:rPr lang="ru-RU" sz="2600" b="1" dirty="0" smtClean="0"/>
              <a:t>Сказки народов мира</a:t>
            </a:r>
          </a:p>
          <a:p>
            <a:pPr>
              <a:buFont typeface="Arial" pitchFamily="34" charset="0"/>
              <a:buChar char="•"/>
            </a:pPr>
            <a:r>
              <a:rPr lang="ru-RU" sz="2600" b="1" dirty="0" smtClean="0"/>
              <a:t>Сказки о животных</a:t>
            </a:r>
          </a:p>
          <a:p>
            <a:pPr>
              <a:buFont typeface="Arial" pitchFamily="34" charset="0"/>
              <a:buChar char="•"/>
            </a:pPr>
            <a:r>
              <a:rPr lang="ru-RU" sz="2600" b="1" dirty="0" smtClean="0"/>
              <a:t>Бытовые сказки</a:t>
            </a:r>
          </a:p>
          <a:p>
            <a:pPr>
              <a:buFont typeface="Arial" pitchFamily="34" charset="0"/>
              <a:buChar char="•"/>
            </a:pPr>
            <a:r>
              <a:rPr lang="ru-RU" sz="2600" b="1" dirty="0" smtClean="0"/>
              <a:t>Волшебные сказки</a:t>
            </a:r>
          </a:p>
          <a:p>
            <a:pPr>
              <a:buFont typeface="Arial" pitchFamily="34" charset="0"/>
              <a:buChar char="•"/>
            </a:pPr>
            <a:r>
              <a:rPr lang="ru-RU" sz="2600" b="1" dirty="0" smtClean="0"/>
              <a:t>Авторские сказки</a:t>
            </a:r>
          </a:p>
          <a:p>
            <a:pPr>
              <a:buFont typeface="Arial" pitchFamily="34" charset="0"/>
              <a:buChar char="•"/>
            </a:pPr>
            <a:r>
              <a:rPr lang="ru-RU" sz="2600" b="1" dirty="0" smtClean="0"/>
              <a:t>Сказки-пьесы</a:t>
            </a:r>
          </a:p>
          <a:p>
            <a:pPr>
              <a:buFont typeface="Arial" pitchFamily="34" charset="0"/>
              <a:buChar char="•"/>
            </a:pPr>
            <a:r>
              <a:rPr lang="ru-RU" sz="2600" b="1" dirty="0" smtClean="0"/>
              <a:t>Сказки в стихах</a:t>
            </a:r>
          </a:p>
          <a:p>
            <a:pPr>
              <a:buFont typeface="Arial" pitchFamily="34" charset="0"/>
              <a:buChar char="•"/>
            </a:pPr>
            <a:r>
              <a:rPr lang="ru-RU" sz="2600" b="1" dirty="0" smtClean="0"/>
              <a:t>Сказки зарубежных писателей</a:t>
            </a:r>
          </a:p>
          <a:p>
            <a:pPr>
              <a:buFont typeface="Arial" pitchFamily="34" charset="0"/>
              <a:buChar char="•"/>
            </a:pPr>
            <a:r>
              <a:rPr lang="ru-RU" sz="2600" b="1" dirty="0" smtClean="0"/>
              <a:t>Сказки в мультфильмах</a:t>
            </a:r>
          </a:p>
          <a:p>
            <a:pPr>
              <a:buFont typeface="Arial" pitchFamily="34" charset="0"/>
              <a:buChar char="•"/>
            </a:pPr>
            <a:r>
              <a:rPr lang="ru-RU" sz="2600" b="1" dirty="0" smtClean="0"/>
              <a:t>Сказки народов России</a:t>
            </a:r>
          </a:p>
          <a:p>
            <a:pPr>
              <a:buFont typeface="Arial" pitchFamily="34" charset="0"/>
              <a:buChar char="•"/>
            </a:pPr>
            <a:r>
              <a:rPr lang="ru-RU" sz="2600" b="1" dirty="0" smtClean="0"/>
              <a:t>Зачины сказок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007268"/>
            <a:ext cx="5340350" cy="494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z="3200" dirty="0" smtClean="0"/>
              <a:t>Нет сказок лучше тех, которые создаёт  сама жизнь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sz="1800" dirty="0" smtClean="0"/>
              <a:t>                          Г.Х. Андерсен</a:t>
            </a:r>
            <a:endParaRPr lang="ru-RU" sz="1800" dirty="0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764704"/>
            <a:ext cx="534035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Добро пожаловать в мир сказки!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72816"/>
            <a:ext cx="6192688" cy="395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Проект «Новогодняя сказка. Как рассмешить  </a:t>
            </a:r>
            <a:r>
              <a:rPr lang="ru-RU" dirty="0" err="1" smtClean="0"/>
              <a:t>Несмеянку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78850" name="Picture 2" descr="C:\Users\Ольга Ивановна\Desktop\рмо\DSC_25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4163"/>
            <a:ext cx="73448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9874" name="Picture 2" descr="C:\Users\Ольга Ивановна\Desktop\рмо\DSC_25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20689"/>
            <a:ext cx="4191000" cy="4744484"/>
          </a:xfrm>
          <a:prstGeom prst="rect">
            <a:avLst/>
          </a:prstGeom>
          <a:noFill/>
        </p:spPr>
      </p:pic>
      <p:pic>
        <p:nvPicPr>
          <p:cNvPr id="798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12776"/>
            <a:ext cx="4244280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Ольга Ивановна\Desktop\рмо\DSC_25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08720"/>
            <a:ext cx="4191000" cy="4754865"/>
          </a:xfrm>
          <a:prstGeom prst="rect">
            <a:avLst/>
          </a:prstGeom>
          <a:noFill/>
        </p:spPr>
      </p:pic>
      <p:pic>
        <p:nvPicPr>
          <p:cNvPr id="808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72816"/>
            <a:ext cx="43434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191000" cy="43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16833"/>
            <a:ext cx="417227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12776"/>
            <a:ext cx="4191000" cy="42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3" descr="C:\Users\Ольга Ивановна\Desktop\рмо\DSC_24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72816"/>
            <a:ext cx="4172272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228600"/>
            <a:ext cx="8534400" cy="1039813"/>
          </a:xfrm>
          <a:solidFill>
            <a:srgbClr val="FFC000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ru-RU" sz="3400" b="1" smtClean="0">
                <a:solidFill>
                  <a:srgbClr val="444255"/>
                </a:solidFill>
              </a:rPr>
              <a:t>Программа внеурочной деятельности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1625" y="2565400"/>
            <a:ext cx="8534400" cy="3557588"/>
          </a:xfrm>
          <a:solidFill>
            <a:schemeClr val="accent5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ru-RU" dirty="0" smtClean="0"/>
              <a:t>   должна обеспечивать </a:t>
            </a:r>
            <a:r>
              <a:rPr lang="ru-RU" b="1" dirty="0" smtClean="0"/>
              <a:t>достижение планируемых результатов</a:t>
            </a:r>
            <a:r>
              <a:rPr lang="ru-RU" dirty="0" smtClean="0"/>
              <a:t> освоения основной образовательной программы начального общего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756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Школа после уроков- это мир творчества, проявления и раскрытия каждым ребёнком своих интересов, своих увлечений, своего «я»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684213" y="928688"/>
            <a:ext cx="7920037" cy="53578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ru-RU" sz="36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ru-RU" sz="36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ru-RU" sz="36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ru-RU" sz="36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ru-RU" sz="36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ru-RU" sz="36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ru-RU" sz="36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ru-RU" sz="36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2492895"/>
            <a:ext cx="6034616" cy="358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0_9ff33_1810993d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341438"/>
            <a:ext cx="7961312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«Ребенок — это солнце, вокруг которого вращаются средства образования, он центр, вокруг которого они организуются». </a:t>
            </a:r>
            <a:b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b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Дж.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Дьюи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4580" name="Содержимое 2"/>
          <p:cNvSpPr>
            <a:spLocks noGrp="1"/>
          </p:cNvSpPr>
          <p:nvPr>
            <p:ph idx="1"/>
          </p:nvPr>
        </p:nvSpPr>
        <p:spPr>
          <a:xfrm>
            <a:off x="684213" y="928688"/>
            <a:ext cx="7920037" cy="5357812"/>
          </a:xfrm>
        </p:spPr>
        <p:txBody>
          <a:bodyPr/>
          <a:lstStyle/>
          <a:p>
            <a:pPr algn="r">
              <a:buFont typeface="Arial" pitchFamily="34" charset="0"/>
              <a:buNone/>
            </a:pPr>
            <a:endParaRPr lang="ru-RU" sz="36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 pitchFamily="34" charset="0"/>
              <a:buNone/>
            </a:pPr>
            <a:endParaRPr lang="ru-RU" sz="36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 pitchFamily="34" charset="0"/>
              <a:buNone/>
            </a:pPr>
            <a:endParaRPr lang="ru-RU" sz="36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 pitchFamily="34" charset="0"/>
              <a:buNone/>
            </a:pPr>
            <a:endParaRPr lang="ru-RU" sz="36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 pitchFamily="34" charset="0"/>
              <a:buNone/>
            </a:pPr>
            <a:endParaRPr lang="ru-RU" sz="36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 pitchFamily="34" charset="0"/>
              <a:buNone/>
            </a:pPr>
            <a:endParaRPr lang="ru-RU" sz="36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 pitchFamily="34" charset="0"/>
              <a:buNone/>
            </a:pPr>
            <a:endParaRPr lang="ru-RU" sz="36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 pitchFamily="34" charset="0"/>
              <a:buNone/>
            </a:pPr>
            <a:endParaRPr lang="ru-RU" sz="36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0-tub-ru.yandex.net/i?id=9af4bb21c0e991ba30eabf3bafa2db46&amp;n=33&amp;w=230&amp;h=17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2696"/>
            <a:ext cx="7920880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Задачи:</a:t>
            </a:r>
          </a:p>
        </p:txBody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ru-RU" sz="2800" dirty="0" smtClean="0"/>
          </a:p>
          <a:p>
            <a:pPr eaLnBrk="1" hangingPunct="1">
              <a:lnSpc>
                <a:spcPct val="90000"/>
              </a:lnSpc>
            </a:pPr>
            <a:r>
              <a:rPr lang="ru-RU" dirty="0" smtClean="0"/>
              <a:t>обеспечить благоприятную адаптацию ребенка в школе; 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/>
              <a:t>оптимизировать учебную нагрузку обучающихся; 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/>
              <a:t>улучшить условия для развития ребенка; 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/>
              <a:t>учесть возрастные и индивидуальные особенности обучающихся.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28600"/>
            <a:ext cx="8585200" cy="1544638"/>
          </a:xfrm>
          <a:solidFill>
            <a:srgbClr val="FFFF00"/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</a:rPr>
              <a:t>Внеурочная деятельность -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неотъемлемая часть образовательного процесса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2133600"/>
            <a:ext cx="8569325" cy="4464050"/>
          </a:xfrm>
          <a:solidFill>
            <a:schemeClr val="accent5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ru-RU" sz="2300" dirty="0" smtClean="0"/>
              <a:t>   </a:t>
            </a:r>
            <a:r>
              <a:rPr lang="ru-RU" sz="2300" b="1" dirty="0" smtClean="0"/>
              <a:t>Обязательными условиями</a:t>
            </a:r>
            <a:r>
              <a:rPr lang="ru-RU" sz="2300" dirty="0" smtClean="0"/>
              <a:t> организации внеурочной деятельности в образовательном учреждении является:</a:t>
            </a:r>
          </a:p>
          <a:p>
            <a:pPr>
              <a:defRPr/>
            </a:pPr>
            <a:r>
              <a:rPr lang="ru-RU" sz="2300" dirty="0" smtClean="0"/>
              <a:t> </a:t>
            </a:r>
            <a:r>
              <a:rPr lang="ru-RU" sz="2300" b="1" dirty="0" smtClean="0"/>
              <a:t>родительский запрос </a:t>
            </a:r>
          </a:p>
          <a:p>
            <a:pPr>
              <a:defRPr/>
            </a:pPr>
            <a:r>
              <a:rPr lang="ru-RU" sz="2300" b="1" dirty="0" smtClean="0"/>
              <a:t>наличие необходимой</a:t>
            </a:r>
            <a:r>
              <a:rPr lang="ru-RU" sz="2300" dirty="0" smtClean="0"/>
              <a:t> </a:t>
            </a:r>
            <a:r>
              <a:rPr lang="ru-RU" sz="2300" b="1" dirty="0" smtClean="0"/>
              <a:t>учебно-материальной базы</a:t>
            </a:r>
            <a:endParaRPr lang="ru-RU" sz="2300" dirty="0" smtClean="0"/>
          </a:p>
          <a:p>
            <a:pPr>
              <a:defRPr/>
            </a:pPr>
            <a:r>
              <a:rPr lang="ru-RU" sz="2300" dirty="0" smtClean="0"/>
              <a:t> </a:t>
            </a:r>
            <a:r>
              <a:rPr lang="ru-RU" sz="2300" b="1" dirty="0" smtClean="0"/>
              <a:t>наличие укомплектованных штатов</a:t>
            </a:r>
            <a:r>
              <a:rPr lang="ru-RU" sz="2300" dirty="0" smtClean="0"/>
              <a:t> и </a:t>
            </a:r>
            <a:r>
              <a:rPr lang="ru-RU" sz="2300" b="1" dirty="0" smtClean="0"/>
              <a:t>подготовленных кадров</a:t>
            </a:r>
            <a:endParaRPr lang="ru-RU" sz="2300" dirty="0" smtClean="0"/>
          </a:p>
          <a:p>
            <a:pPr>
              <a:defRPr/>
            </a:pPr>
            <a:r>
              <a:rPr lang="ru-RU" sz="2300" b="1" dirty="0" smtClean="0">
                <a:hlinkClick r:id="rId2" action="ppaction://hlinkfile"/>
              </a:rPr>
              <a:t>соблюдение СанПиНов</a:t>
            </a:r>
            <a:r>
              <a:rPr lang="ru-RU" sz="2300" dirty="0" smtClean="0">
                <a:hlinkClick r:id="rId2" action="ppaction://hlinkfile"/>
              </a:rPr>
              <a:t>, в том числе </a:t>
            </a:r>
            <a:r>
              <a:rPr lang="ru-RU" sz="2300" b="1" dirty="0" smtClean="0">
                <a:hlinkClick r:id="rId2" action="ppaction://hlinkfile"/>
              </a:rPr>
              <a:t>требований к сменности занятий и составлению расписания</a:t>
            </a:r>
            <a:endParaRPr lang="ru-RU" sz="23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228600"/>
            <a:ext cx="8534400" cy="1544638"/>
          </a:xfrm>
          <a:solidFill>
            <a:srgbClr val="FFFF00"/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800" b="1" smtClean="0">
                <a:solidFill>
                  <a:srgbClr val="FF0000"/>
                </a:solidFill>
              </a:rPr>
              <a:t>Внеурочная деятельность -</a:t>
            </a:r>
            <a:r>
              <a:rPr lang="ru-RU" sz="3200" b="1" smtClean="0">
                <a:solidFill>
                  <a:srgbClr val="FF0000"/>
                </a:solidFill>
              </a:rPr>
              <a:t>неотъемлемая часть образовательного процесса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2349500"/>
            <a:ext cx="8534400" cy="3671888"/>
          </a:xfrm>
          <a:solidFill>
            <a:schemeClr val="accent5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ru-RU" dirty="0" smtClean="0"/>
              <a:t>Общеобразовательное учреждение </a:t>
            </a:r>
            <a:r>
              <a:rPr lang="ru-RU" b="1" dirty="0" smtClean="0"/>
              <a:t>самостоятельно выбирает</a:t>
            </a:r>
            <a:r>
              <a:rPr lang="ru-RU" dirty="0" smtClean="0"/>
              <a:t> формы, средства и методы организации внеурочной деятельности в соответствии со своим уставом и с Законом Российской Федерации «Об образовании».</a:t>
            </a:r>
          </a:p>
        </p:txBody>
      </p:sp>
      <p:pic>
        <p:nvPicPr>
          <p:cNvPr id="248836" name="Picture 4" descr="Картинка 12 из 2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8213" y="4508500"/>
            <a:ext cx="16049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838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90000"/>
                  </a:schemeClr>
                </a:solidFill>
              </a:rPr>
              <a:t>Типы организационных моделей внеурочной деятельности</a:t>
            </a:r>
            <a:r>
              <a:rPr lang="ru-RU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br>
              <a:rPr lang="ru-RU" dirty="0" smtClean="0">
                <a:solidFill>
                  <a:schemeClr val="accent1">
                    <a:lumMod val="90000"/>
                  </a:schemeClr>
                </a:solidFill>
              </a:rPr>
            </a:br>
            <a:endParaRPr lang="ru-RU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305800" cy="4343400"/>
          </a:xfrm>
        </p:spPr>
        <p:txBody>
          <a:bodyPr/>
          <a:lstStyle/>
          <a:p>
            <a:pPr eaLnBrk="1" hangingPunct="1"/>
            <a:r>
              <a:rPr lang="ru-RU" b="1" dirty="0" smtClean="0"/>
              <a:t>модель дополнительного образования; </a:t>
            </a:r>
          </a:p>
          <a:p>
            <a:pPr eaLnBrk="1" hangingPunct="1"/>
            <a:r>
              <a:rPr lang="ru-RU" b="1" dirty="0" smtClean="0"/>
              <a:t>модель «школы полного дня»</a:t>
            </a:r>
            <a:r>
              <a:rPr lang="ru-RU" dirty="0" smtClean="0"/>
              <a:t>; </a:t>
            </a:r>
          </a:p>
          <a:p>
            <a:pPr eaLnBrk="1" hangingPunct="1"/>
            <a:r>
              <a:rPr lang="ru-RU" b="1" dirty="0" smtClean="0"/>
              <a:t>оптимизационная модель; </a:t>
            </a:r>
          </a:p>
          <a:p>
            <a:pPr eaLnBrk="1" hangingPunct="1"/>
            <a:r>
              <a:rPr lang="ru-RU" b="1" dirty="0" err="1" smtClean="0"/>
              <a:t>инновационно</a:t>
            </a:r>
            <a:r>
              <a:rPr lang="ru-RU" b="1" dirty="0" smtClean="0"/>
              <a:t>- образовательная модель</a:t>
            </a:r>
            <a:r>
              <a:rPr lang="ru-RU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2296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accent1">
                    <a:lumMod val="90000"/>
                  </a:schemeClr>
                </a:solidFill>
              </a:rPr>
              <a:t>Модель дополнительного образования</a:t>
            </a:r>
          </a:p>
        </p:txBody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349500"/>
            <a:ext cx="8229600" cy="3886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smtClean="0"/>
              <a:t>опирается на преимущественное использование потенциала внутришкольного дополнительного образования и на сотрудничество с учреждениями дополнительного образования детей</a:t>
            </a:r>
            <a:r>
              <a:rPr lang="ru-RU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accent1">
                    <a:lumMod val="90000"/>
                  </a:schemeClr>
                </a:solidFill>
              </a:rPr>
              <a:t>Модель</a:t>
            </a:r>
            <a:br>
              <a:rPr lang="ru-RU" sz="3600" b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90000"/>
                  </a:schemeClr>
                </a:solidFill>
              </a:rPr>
              <a:t> «школы полного дня»</a:t>
            </a:r>
            <a:endParaRPr lang="ru-RU" sz="3600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505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smtClean="0"/>
              <a:t>реализация внеурочной деятельности преимущественно воспитателями групп продленного дня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330</TotalTime>
  <Words>866</Words>
  <Application>Microsoft Office PowerPoint</Application>
  <PresentationFormat>Экран (4:3)</PresentationFormat>
  <Paragraphs>141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Трек</vt:lpstr>
      <vt:lpstr>Учитель начальных классов «МБОУ СОШ№2 г. Суворова» Серёгина  Ольга  Ивановна  </vt:lpstr>
      <vt:lpstr>Внеучебная (внеурочная) деятельность</vt:lpstr>
      <vt:lpstr>Программа внеурочной деятельности</vt:lpstr>
      <vt:lpstr>Задачи:</vt:lpstr>
      <vt:lpstr>Внеурочная деятельность -неотъемлемая часть образовательного процесса</vt:lpstr>
      <vt:lpstr>Внеурочная деятельность -неотъемлемая часть образовательного процесса</vt:lpstr>
      <vt:lpstr>Типы организационных моделей внеурочной деятельности  </vt:lpstr>
      <vt:lpstr>Модель дополнительного образования</vt:lpstr>
      <vt:lpstr>Модель  «школы полного дня»</vt:lpstr>
      <vt:lpstr>Оптимизационная модель</vt:lpstr>
      <vt:lpstr>Инновационно- образовательная модель</vt:lpstr>
      <vt:lpstr> ВНЕУРОЧНАЯ ДЕЯТЕЛЬНОСТЬ </vt:lpstr>
      <vt:lpstr>Формы </vt:lpstr>
      <vt:lpstr>ВОСПИТАТЕЛЬНЫЕ РЕЗУЛЬТАТЫ И ЭФФЕКТЫ ВНЕУРОЧНОЙ ДЕЯТЕЛЬНОСТИ  Воспитательный результат внеурочной деятельности – непосредственное духовно-нравственное приобретение ребенка благодаря его участию в том или ином виде внеурочной деятельности.   Воспитательный эффект внеурочной деятельности – влияние того или иного духовно-нравственного приобретения  на процесс развития личности ребенка (последствие результата).  </vt:lpstr>
      <vt:lpstr>УРОВНИ ВОСПИТАТЕЛЬНЫХ РЕЗУЛЬТАТОВ </vt:lpstr>
      <vt:lpstr>Кружок     « В гостях  у сказки»</vt:lpstr>
      <vt:lpstr>Слайд 17</vt:lpstr>
      <vt:lpstr>Принципы интегрированного курса:</vt:lpstr>
      <vt:lpstr>Формы проведения занятий </vt:lpstr>
      <vt:lpstr>Слайд 20</vt:lpstr>
      <vt:lpstr>Межпредметные связи на занятиях:</vt:lpstr>
      <vt:lpstr>Слайд 22</vt:lpstr>
      <vt:lpstr>Слайд 23</vt:lpstr>
      <vt:lpstr>Добро пожаловать в мир сказки!</vt:lpstr>
      <vt:lpstr>Проект «Новогодняя сказка. Как рассмешить  Несмеянку»</vt:lpstr>
      <vt:lpstr>Слайд 26</vt:lpstr>
      <vt:lpstr>Слайд 27</vt:lpstr>
      <vt:lpstr>Слайд 28</vt:lpstr>
      <vt:lpstr>Слайд 29</vt:lpstr>
      <vt:lpstr>Школа после уроков- это мир творчества, проявления и раскрытия каждым ребёнком своих интересов, своих увлечений, своего «я»</vt:lpstr>
      <vt:lpstr>         «Ребенок — это солнце, вокруг которого вращаются средства образования, он центр, вокруг которого они организуются».                                                                          Дж. Дьюи.  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Учитель начальных классов «МБОУ СОШ№2 г. Суворова» Серёгина  Ольга  Ивановна  </dc:title>
  <dc:creator>Ольга Ивановна</dc:creator>
  <cp:lastModifiedBy>Ольга Ивановна</cp:lastModifiedBy>
  <cp:revision>2</cp:revision>
  <dcterms:created xsi:type="dcterms:W3CDTF">2019-08-24T18:22:32Z</dcterms:created>
  <dcterms:modified xsi:type="dcterms:W3CDTF">2019-08-28T20:20:12Z</dcterms:modified>
</cp:coreProperties>
</file>